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</p:sldMasterIdLst>
  <p:notesMasterIdLst>
    <p:notesMasterId r:id="rId15"/>
  </p:notesMasterIdLst>
  <p:handoutMasterIdLst>
    <p:handoutMasterId r:id="rId16"/>
  </p:handoutMasterIdLst>
  <p:sldIdLst>
    <p:sldId id="571" r:id="rId4"/>
    <p:sldId id="582" r:id="rId5"/>
    <p:sldId id="583" r:id="rId6"/>
    <p:sldId id="580" r:id="rId7"/>
    <p:sldId id="577" r:id="rId8"/>
    <p:sldId id="584" r:id="rId9"/>
    <p:sldId id="585" r:id="rId10"/>
    <p:sldId id="575" r:id="rId11"/>
    <p:sldId id="587" r:id="rId12"/>
    <p:sldId id="588" r:id="rId13"/>
    <p:sldId id="586" r:id="rId14"/>
  </p:sldIdLst>
  <p:sldSz cx="12192000" cy="6858000"/>
  <p:notesSz cx="6797675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C17A9D12-114B-4476-A9FB-CDFFBADA2E16}">
          <p14:sldIdLst/>
        </p14:section>
        <p14:section name="Sekcja bez tytułu" id="{32F2BA80-97EC-49BD-96AF-802FCAAB85CA}">
          <p14:sldIdLst>
            <p14:sldId id="571"/>
            <p14:sldId id="582"/>
            <p14:sldId id="583"/>
            <p14:sldId id="580"/>
            <p14:sldId id="577"/>
            <p14:sldId id="584"/>
            <p14:sldId id="585"/>
            <p14:sldId id="575"/>
            <p14:sldId id="587"/>
            <p14:sldId id="588"/>
            <p14:sldId id="586"/>
          </p14:sldIdLst>
        </p14:section>
        <p14:section name="Sekcja bez tytułu" id="{A3C55A6F-1D7C-4B31-B9FB-F42B1D0EE92D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73"/>
    <a:srgbClr val="32B44F"/>
    <a:srgbClr val="005983"/>
    <a:srgbClr val="A1AB16"/>
    <a:srgbClr val="39B54A"/>
    <a:srgbClr val="44546A"/>
    <a:srgbClr val="FEFEFE"/>
    <a:srgbClr val="957E52"/>
    <a:srgbClr val="738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8" autoAdjust="0"/>
    <p:restoredTop sz="94660" autoAdjust="0"/>
  </p:normalViewPr>
  <p:slideViewPr>
    <p:cSldViewPr snapToGrid="0">
      <p:cViewPr varScale="1">
        <p:scale>
          <a:sx n="98" d="100"/>
          <a:sy n="98" d="100"/>
        </p:scale>
        <p:origin x="34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40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B7497F1D-B7FF-052E-EBD4-AB9287C9AA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06B023E-85D9-CDC7-7E11-9BA2AA202C2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29072-3060-450F-A74E-E0BA3150FAAF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A3B5ADA-0BE7-71BB-DD3C-D1BAA12998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B8377AF-8A98-A28D-6E30-8572BFA0D7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CD508-CA04-47B6-817D-C0E718EFF4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0553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E5955-38E5-478D-BFEE-524FC22CE2B3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11C35-7BD2-466A-B00D-D9F35E71291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0283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11C35-7BD2-466A-B00D-D9F35E712918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7114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6516094-2E64-26AC-9DD2-9CA51C008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0DBEB3-C01D-DC91-677C-7EC330CF1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993B476-E6C7-9C82-103A-063AAC03C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 dirty="0"/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FB5036F1-9C77-8741-BC74-0CE7D93878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5540" y="23813"/>
            <a:ext cx="1838044" cy="1118387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D008CAB9-A0CB-1EDD-695F-B939C8E46D1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28397" y="0"/>
            <a:ext cx="1519679" cy="1126529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6BF00ABC-383D-2D2E-5367-1A1A1EA061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6229" y="5829944"/>
            <a:ext cx="7858425" cy="1042506"/>
          </a:xfrm>
          <a:prstGeom prst="rect">
            <a:avLst/>
          </a:prstGeom>
        </p:spPr>
      </p:pic>
      <p:pic>
        <p:nvPicPr>
          <p:cNvPr id="20" name="Obraz 19" descr="Obraz zawierający tekst, Czcionka, Grafika, typografia">
            <a:extLst>
              <a:ext uri="{FF2B5EF4-FFF2-40B4-BE49-F238E27FC236}">
                <a16:creationId xmlns:a16="http://schemas.microsoft.com/office/drawing/2014/main" id="{D30FC496-9259-ECC9-5021-B5D27FD3E2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828" y="-2984"/>
            <a:ext cx="4593336" cy="1033272"/>
          </a:xfrm>
          <a:prstGeom prst="rect">
            <a:avLst/>
          </a:prstGeom>
        </p:spPr>
      </p:pic>
      <p:pic>
        <p:nvPicPr>
          <p:cNvPr id="5" name="Obraz 4" descr="Obraz zawierający krąg, Czcionka, logo, symbol">
            <a:extLst>
              <a:ext uri="{FF2B5EF4-FFF2-40B4-BE49-F238E27FC236}">
                <a16:creationId xmlns:a16="http://schemas.microsoft.com/office/drawing/2014/main" id="{1A304F10-DB39-44E2-FB77-F794455BA00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624" y="-20637"/>
            <a:ext cx="1313648" cy="131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680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D91C12-D617-7876-CB30-A94FC2D89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B2AB00B-0815-8387-CA93-F706C51893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850B7EB-E660-3DE8-0BF3-6E54422E2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42B9-C0A6-473F-9640-0A73411A9A07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E366A4E-9BAB-1D27-977B-0015A8D85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047013-0C41-C24B-18ED-E924D257B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Symbol zastępczy zawartości 6" descr="Obraz zawierający zrzut ekranu, Grafika, projekt graficzny, kreskówka&#10;&#10;Opis wygenerowany automatycznie">
            <a:extLst>
              <a:ext uri="{FF2B5EF4-FFF2-40B4-BE49-F238E27FC236}">
                <a16:creationId xmlns:a16="http://schemas.microsoft.com/office/drawing/2014/main" id="{81892781-53A6-892F-9B5E-0559B345EC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422" y="136576"/>
            <a:ext cx="759353" cy="11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112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29210D57-4F38-973D-66BE-88DBF6629D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185E57E-8CB9-1A05-DAF5-824DD7AD5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21DFE17-25F7-0A24-3A6E-11B4D27EA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42B9-C0A6-473F-9640-0A73411A9A07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C61147D-0B22-3104-716E-C22352AC3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705E931-DE25-FAE3-4290-E1A3523BF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Symbol zastępczy zawartości 6" descr="Obraz zawierający zrzut ekranu, Grafika, projekt graficzny, kreskówka&#10;&#10;Opis wygenerowany automatycznie">
            <a:extLst>
              <a:ext uri="{FF2B5EF4-FFF2-40B4-BE49-F238E27FC236}">
                <a16:creationId xmlns:a16="http://schemas.microsoft.com/office/drawing/2014/main" id="{C344B426-9437-1B99-F028-A229AB340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422" y="136576"/>
            <a:ext cx="759353" cy="11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64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67657E-57EB-EE78-CD17-D3DE760DBF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023D0D1-53D8-3805-4B65-8B6D36D678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E3D56A2-F0DF-62BB-7EB8-E08B9E20D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D0CB49-F436-2BE2-5A41-1D1210B5C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8CFBE99-05F8-475F-23DD-771769C54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200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81657F-586D-5A07-E4D9-22362F580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812A8AE-49A9-B944-B612-1D000A48C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3000418-9CAE-439D-8BA5-0BCDC1807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9E4FB75-995F-6707-E768-897E1776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49D4304-9B5B-24E2-F668-7EC33C9E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15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375BFB8-A0F8-0034-CB3B-D2D4CE373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DBB7D9D-2B76-BC2A-9C60-B0ECC3F94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2E9A7AF-8EDD-A4FD-29E9-7AA86F687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714C40F-919D-2610-9A7D-788AB0AA7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1AB3039-FB9C-08FF-0D53-9CC664758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7740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B5F4F0-A3A6-DCDC-309F-516A0AF1F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5B2DE28-D85B-5E42-22C9-96D054055E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7C4A8F1-E773-545F-F003-C92427A54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9850921-9A9B-BEC5-71C5-47C57DA77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AF7F652-5CBF-DDA6-5174-F918A70D9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BF20A34-A674-BBD4-C7AA-8AAEACF83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0928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049B2DB-C1D1-FC5E-6FA3-E712407CB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B7234C7-B953-68CC-B56E-26E2A26DB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FC66DC5-F80B-2BC2-D627-714620676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63D18DA-50A2-0500-DC44-C86D715D95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E872D51-66CC-28F5-1BB7-CE06BACD81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D7C2735C-3BF2-5819-D489-83E423444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8B548C8D-B2C6-5FAD-9C1B-414AB0161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9E50DDF-7E30-0DEB-2835-186177683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0725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68D4EDC-CC93-A9E2-F156-88AAA8C88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8747EE2-35F8-43AD-2DB5-7E33E7064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54D43D8-FADB-52BF-28EA-656B3003F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13D5208-7C9C-A796-A447-5DAB5445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6488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7F042F97-2075-B0A8-A2E9-9079051B7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A1C339B2-ABBD-4787-DCA4-07536358A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BF11222-43CB-7B7E-DCDA-0B9D50ADE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7560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E3E2BF2-E55D-02A3-1E54-5AB339C25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197DAEE-E1F9-2BFD-40F3-536DE5B31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6F3566F-97B7-1F6A-775D-C80A9FE2C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C3391E7-91A0-D836-B582-A4CB2F1D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886116A-D92B-E649-9166-B5DCCD1BE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F4BB679-3E9C-7728-1180-244D408BB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465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CA1AB3-60AA-B56C-B4E5-3C6B1C725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0" y="365125"/>
            <a:ext cx="100203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A398B48-C7CC-8A8E-4611-3EB0F3EA50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0E0E38-0A1E-BBC0-D3F0-11A686AD9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78634" y="6356350"/>
            <a:ext cx="8609162" cy="365125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B01BE071-9A11-45F1-7EFE-EC7BB0624B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0679" y="6112250"/>
            <a:ext cx="1150990" cy="703068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C7EE0D2D-3B85-AA75-06D5-2C6624595F1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6307" y="5856407"/>
            <a:ext cx="1225398" cy="910986"/>
          </a:xfrm>
          <a:prstGeom prst="rect">
            <a:avLst/>
          </a:prstGeom>
        </p:spPr>
      </p:pic>
      <p:pic>
        <p:nvPicPr>
          <p:cNvPr id="15" name="Obraz 14" descr="Obraz zawierający Grafika, Czcionka, tekst, projekt graficzny&#10;&#10;Opis wygenerowany automatycznie">
            <a:extLst>
              <a:ext uri="{FF2B5EF4-FFF2-40B4-BE49-F238E27FC236}">
                <a16:creationId xmlns:a16="http://schemas.microsoft.com/office/drawing/2014/main" id="{3ABE961B-09F7-F6E2-6686-B200D9B82D8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9750" y="1"/>
            <a:ext cx="802249" cy="125730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94FC4FCF-EE21-0B8E-8F87-9211191A2D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06626" y="80782"/>
            <a:ext cx="1263147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1985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6C969B-8390-F467-1310-65132AE58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45E56EC-8F64-4986-67D3-FEF5A43268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E00B4DB-5184-38D7-66AF-8F495652D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B05D0AF-75B8-DCE0-A082-2F2618325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677EAAA-B0A4-AB8B-B4E3-23E1377C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FA658EF-A558-813E-03F7-7BCF091D4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9337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DFC38D-8D7A-8B31-2AB8-ECEC40891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D67C235-91CF-72C9-9C1E-992F026B6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96EBC72-00ED-3A86-64DB-44DC859B6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06E1183-2019-FF09-6942-5110764C3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E97287F-798B-68BE-7EDF-2F4BCD17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80292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70835932-447C-AB87-65D2-A03C691284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A5FFC30-2AB0-2F1F-2DA3-6BFF8084BD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906EEA5-A741-310E-ADAC-C2AA28A34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ACEF1C8-3CEA-0807-5738-AFA4D8573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ABFE3FF-E9F1-409D-EBDD-4525DF015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9312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55BB46-93CA-80DE-3974-A4CAF85C6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EE11658-D81B-E35A-AB79-489F20CCF0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A46E81A-997D-ED1F-5627-901898401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291B91E-4F92-CBBD-1411-AC1059F6E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AB47390-F33C-0ABD-BB1F-C4B455530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0563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017F68-1BF5-7BF9-AC9F-EB1C5B66A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08608CA-E121-9D58-1F17-FBA82D6EC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E33CB35-5F3F-5CDA-41A7-7A239C24D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6368BD-EFC2-7B17-CBD0-7C410FA11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9F971B8-503E-ABB9-39E3-73F977AE0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6792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E53D24-4E60-1033-3953-4F85896DA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8E2A0A4-9045-64ED-CA87-05225D848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3EF268C-98F0-AC98-35BD-F935A043C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FC226E5-D704-7477-86AA-06ECB1FEA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036A475-0784-DB55-F563-B883082D2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26436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5F8E81-C212-5905-BC57-667157471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5579E90-2555-0E4F-ACBC-34316900C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28476AA-6E92-657C-B7F8-F99E4CE09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511C8E8-A88E-5111-BA7A-2F00C40B8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FEF01BE-C878-2BBA-3F96-13162A5F6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5F94AB6-3B2D-5786-FE3F-911E579E4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94208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B464F6-E815-3EF1-1821-D97D00985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44A8077-913F-6AB1-09F0-0C410088F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DAF55A9-8574-C47D-12B8-3BAEB218E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2DD79BC-F304-569A-6C9B-C674864B3B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57E965B-72FD-0E76-E611-1ED0890246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D978F028-7BEF-7266-3FAA-D9D7BF45B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A522B5B-0D61-ADB6-4FEF-4D31F0BDC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D8E12CAF-DCCD-2388-EE30-D0A750360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3352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196CAB-49F7-6A88-A396-112D62157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8CD5C4A-31A3-587D-C0FC-175F43B66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7B41A1A-B0FA-8B6E-7A28-22FFC8218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8F401B3-8646-F9E8-A88F-24689386E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45261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8077328-0FEE-924C-F376-8652DA9D5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178F5A6B-729B-5E88-8CDF-26B4CACD3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08AB2AC-C320-3E22-5CD3-4641AEBF1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7717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3772408-C19D-8118-34A6-94AAF2F0E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CEEB86-A292-BEDB-5212-D4AD738F7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7B76B8F-21EA-F1E9-1C2C-C5AF524E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42B9-C0A6-473F-9640-0A73411A9A07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8A77CDC-E579-4F80-0425-3F6E0C2D7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66E5126-73E9-C1DA-8B63-5AE602139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32040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BF8E77-41F2-897A-7355-63D071689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1878C9D-B5A7-E604-4600-2ECCE6278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2D62FDB-25D5-F70C-DDAA-6ADE33ACCF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50C00E4-688A-774C-0131-22A04C8E4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B9CFAE2-A687-B7F7-4297-445CF158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1F2C1E7-A178-9DF0-72D2-E201DD2AD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17047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5D74E2-9A3D-D8B4-0E01-101328ED1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DA99BB8-E793-B405-B691-77AA5D371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AF3F0C5-6B21-13EC-0EE7-59ACACC33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DB71B2B-C4D8-093C-34AB-EE2E107BF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86990C5-4A9B-197A-320C-13840D78D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E0D0DB5-20B6-6F31-1B44-7C783EC26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09917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C8639E-EC9C-A845-0A67-221FE661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BED3E68-EFF4-2F1C-A9D6-8CFDC36077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D26771A-EBBC-F9E0-0185-0475F12FE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EE42391-848B-7BB5-12B4-2D5FF4599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48817C-A6C6-A755-A874-4A5E9FB7B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17100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E1C4CC2-B7B9-7AA6-5AB1-569A845C96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7ECDC7E-948F-D67B-F6A8-BF1D0804A8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0BB51A5-0685-F80E-9307-58731DDD6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4CD7904-69E0-96CA-B77D-B5D2DEF87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18486E-3D14-ABF2-2214-5A5E46DC6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573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23AFAB-E4C7-50B7-6B23-0B805B79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77D453A-9332-39E5-CFB6-7511594B57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ED8C3A7-261B-0F7F-B990-6992ADACE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CC65AF4-D8B4-91FC-48AD-09CED9687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42B9-C0A6-473F-9640-0A73411A9A07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D8433C1-2DEE-17F2-292B-194E89DB6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194500-03F6-441D-A633-0789CCA82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Symbol zastępczy zawartości 6" descr="Obraz zawierający zrzut ekranu, Grafika, projekt graficzny, kreskówka&#10;&#10;Opis wygenerowany automatycznie">
            <a:extLst>
              <a:ext uri="{FF2B5EF4-FFF2-40B4-BE49-F238E27FC236}">
                <a16:creationId xmlns:a16="http://schemas.microsoft.com/office/drawing/2014/main" id="{241590F6-4766-77B5-4FAA-C3DC129473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2647" y="171082"/>
            <a:ext cx="759353" cy="11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95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4D0DBF9-226F-FE41-5206-36901F6B5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0699CA7-AA77-DAC7-03FC-669B4B731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3BE6D1D-EC19-9673-35F0-850A47F5BB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007F3134-ACF6-1987-0A80-95B12AF698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DFDBD92-D96F-2F05-3CB9-2FBC1CDE9A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189B5E9-16CE-ECD4-1C3D-A519B12EB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42B9-C0A6-473F-9640-0A73411A9A07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02A0B938-FA36-2465-71BC-BCECB183B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543538C7-8E63-4C08-4E18-FCFFE77A6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/>
          </a:p>
        </p:txBody>
      </p:sp>
      <p:pic>
        <p:nvPicPr>
          <p:cNvPr id="10" name="Symbol zastępczy zawartości 6" descr="Obraz zawierający zrzut ekranu, Grafika, projekt graficzny, kreskówka&#10;&#10;Opis wygenerowany automatycznie">
            <a:extLst>
              <a:ext uri="{FF2B5EF4-FFF2-40B4-BE49-F238E27FC236}">
                <a16:creationId xmlns:a16="http://schemas.microsoft.com/office/drawing/2014/main" id="{594934DD-0E5B-51E4-1FBF-2A4DC268A9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422" y="136576"/>
            <a:ext cx="759353" cy="11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72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27FFD17-A809-8AC0-1A0E-C2C9AF75C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91D98E85-EA69-B113-4627-378612F1B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42B9-C0A6-473F-9640-0A73411A9A07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64CD2DA-3DFA-13A9-A35D-246878F99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A58B78-5D12-0181-80EF-9BDCE22A6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/>
          </a:p>
        </p:txBody>
      </p:sp>
      <p:pic>
        <p:nvPicPr>
          <p:cNvPr id="6" name="Symbol zastępczy zawartości 6" descr="Obraz zawierający zrzut ekranu, Grafika, projekt graficzny, kreskówka&#10;&#10;Opis wygenerowany automatycznie">
            <a:extLst>
              <a:ext uri="{FF2B5EF4-FFF2-40B4-BE49-F238E27FC236}">
                <a16:creationId xmlns:a16="http://schemas.microsoft.com/office/drawing/2014/main" id="{294ECD69-4409-EC58-1659-0BED7E9490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422" y="136576"/>
            <a:ext cx="759353" cy="11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7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C439BEB2-86E1-6A79-8C69-E44EECCA1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42B9-C0A6-473F-9640-0A73411A9A07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C6F0CE5C-68A5-AF36-3113-B2407A87C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8B2B4C5-ECAB-A300-B03F-8CAEB2B7A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/>
          </a:p>
        </p:txBody>
      </p:sp>
      <p:pic>
        <p:nvPicPr>
          <p:cNvPr id="5" name="Symbol zastępczy zawartości 6" descr="Obraz zawierający zrzut ekranu, Grafika, projekt graficzny, kreskówka&#10;&#10;Opis wygenerowany automatycznie">
            <a:extLst>
              <a:ext uri="{FF2B5EF4-FFF2-40B4-BE49-F238E27FC236}">
                <a16:creationId xmlns:a16="http://schemas.microsoft.com/office/drawing/2014/main" id="{531F851E-1C5C-323E-E122-AAFD440266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422" y="136576"/>
            <a:ext cx="759353" cy="11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33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1075545-60B1-9212-8B1D-AB7133891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A8B66FC-ADE1-02E7-7DE6-22A0EE3F0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2EE9F71-560A-498D-CFF9-EC46B3DE3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0739A09-45CD-3C7E-E897-C13FC396F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42B9-C0A6-473F-9640-0A73411A9A07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3078706-10AE-3E43-DA9B-CE9AD681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932F437-4A59-5169-E3D7-9995F129A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Symbol zastępczy zawartości 6" descr="Obraz zawierający zrzut ekranu, Grafika, projekt graficzny, kreskówka&#10;&#10;Opis wygenerowany automatycznie">
            <a:extLst>
              <a:ext uri="{FF2B5EF4-FFF2-40B4-BE49-F238E27FC236}">
                <a16:creationId xmlns:a16="http://schemas.microsoft.com/office/drawing/2014/main" id="{36FAE536-7B2C-71C1-3028-ECC604D999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422" y="136576"/>
            <a:ext cx="759353" cy="11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2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3837CB-0BE1-6D6C-2B36-B66331792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151BD41-C46B-3BDA-B1D0-4DB5F59332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691180-753A-65E9-9449-48D7E5335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D5195F0-A536-493D-15F6-93660B92A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42B9-C0A6-473F-9640-0A73411A9A07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FCD8785-2D21-42E6-9D4D-3E6C5CFC0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88B97D7-1976-24CC-40A5-22753575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697F8-A472-4E28-AAA1-710BDC53CA7C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Symbol zastępczy zawartości 6" descr="Obraz zawierający zrzut ekranu, Grafika, projekt graficzny, kreskówka&#10;&#10;Opis wygenerowany automatycznie">
            <a:extLst>
              <a:ext uri="{FF2B5EF4-FFF2-40B4-BE49-F238E27FC236}">
                <a16:creationId xmlns:a16="http://schemas.microsoft.com/office/drawing/2014/main" id="{8FD6862B-16B9-7270-0C25-A4EC6CF28E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422" y="136576"/>
            <a:ext cx="759353" cy="113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3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D8BFB43-1FC0-C9A8-6E64-2B0C9FC3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3032E31-BBB1-7619-9179-FE6965DD6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8EDD7A0-A580-4DD3-E163-C12EDEADA8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5EE76CB-DB2F-A2B3-6379-7D888AAF8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400CE53-4D8E-0990-AC1D-6CC5271470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697F8-A472-4E28-AAA1-710BDC53CA7C}" type="slidenum">
              <a:rPr lang="pl-PL" smtClean="0"/>
              <a:t>‹#›</a:t>
            </a:fld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CE4A6AE2-7982-974B-D088-3736F34536A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3348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18872695-3BFC-D754-A68C-D8FE66238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D273530-87EB-E242-04BE-B469F7ED3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7A84B86-D5F3-88C9-6E62-48B6276F25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E6AC3E-63A9-4098-BDE8-21F84A77CA90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B531773-D79A-B911-C4C7-3FDF90FE3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B053053-F9DF-982A-4093-8CC086A52E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57F41A-7256-4181-85CE-2DF62CCEA3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759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B2A163A2-46F0-586A-4221-FA26507DE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04A63B4-6100-7A30-8BCC-EA9A597B1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2907BA-54BB-9F7E-EDA7-208286BE07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F9C30B-EEE2-4D4D-A603-8DD88D310889}" type="datetimeFigureOut">
              <a:rPr lang="pl-PL" smtClean="0"/>
              <a:t>12.07.2024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784C78-6BDB-A273-9ADE-C676285ADC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F0C527D-3F59-A87A-CD97-FFA400CCA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5CE35C-8056-490A-B45F-3E608F8E847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012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DCEFADAC-1B30-9BB3-AF82-216441D949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EU’s Common Agricultural Policy Conceptual Foundation: Background and Evolution</a:t>
            </a:r>
            <a:endParaRPr lang="pl-PL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BC2C41A0-6DEC-8E4D-C941-9CBAA0A265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Online Workshop</a:t>
            </a:r>
          </a:p>
          <a:p>
            <a:r>
              <a:rPr lang="en-US" dirty="0"/>
              <a:t>July 10, 2024</a:t>
            </a:r>
          </a:p>
          <a:p>
            <a:r>
              <a:rPr lang="en-US" dirty="0"/>
              <a:t>Warsaw &amp; Odesa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38064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A493C9-40BF-EAC3-AA5A-DE516D805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dirty="0"/>
              <a:t>Critics that drives CAP </a:t>
            </a:r>
            <a:r>
              <a:rPr lang="en-GB" b="1" dirty="0" err="1"/>
              <a:t>devel</a:t>
            </a:r>
            <a:r>
              <a:rPr lang="pl-PL" b="1" dirty="0"/>
              <a:t>o</a:t>
            </a:r>
            <a:r>
              <a:rPr lang="en-GB" b="1" dirty="0" err="1"/>
              <a:t>pment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6A8683C-56B3-67FA-B8E8-AC20A6ECC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524"/>
            <a:ext cx="10515600" cy="4669439"/>
          </a:xfrm>
        </p:spPr>
        <p:txBody>
          <a:bodyPr>
            <a:normAutofit/>
          </a:bodyPr>
          <a:lstStyle/>
          <a:p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Hinders the growth </a:t>
            </a:r>
            <a:r>
              <a:rPr lang="en-US" sz="2000" b="0" i="0" u="none" strike="noStrike" baseline="0" dirty="0" err="1">
                <a:solidFill>
                  <a:srgbClr val="262922"/>
                </a:solidFill>
                <a:latin typeface="CIDFont+F2"/>
              </a:rPr>
              <a:t>modernisation</a:t>
            </a:r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 of agriculture in developing countries.</a:t>
            </a:r>
            <a:r>
              <a:rPr lang="pl-PL" sz="2000" b="0" i="0" u="none" strike="noStrike" baseline="0" dirty="0">
                <a:solidFill>
                  <a:srgbClr val="262922"/>
                </a:solidFill>
                <a:latin typeface="CIDFont+F2"/>
              </a:rPr>
              <a:t> </a:t>
            </a:r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Coupled payments</a:t>
            </a:r>
            <a:r>
              <a:rPr lang="pl-PL" sz="2000" b="0" i="0" u="none" strike="noStrike" baseline="0" dirty="0">
                <a:solidFill>
                  <a:srgbClr val="262922"/>
                </a:solidFill>
                <a:latin typeface="CIDFont+F2"/>
              </a:rPr>
              <a:t> </a:t>
            </a:r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and export subsidies were among the policies </a:t>
            </a:r>
            <a:r>
              <a:rPr lang="en-US" sz="2000" b="0" i="0" u="none" strike="noStrike" baseline="0" dirty="0" err="1">
                <a:solidFill>
                  <a:srgbClr val="262922"/>
                </a:solidFill>
                <a:latin typeface="CIDFont+F2"/>
              </a:rPr>
              <a:t>criticised</a:t>
            </a:r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 (Matthews, 2011).</a:t>
            </a:r>
            <a:endParaRPr lang="pl-PL" sz="2000" b="0" i="0" u="none" strike="noStrike" baseline="0" dirty="0">
              <a:solidFill>
                <a:srgbClr val="262922"/>
              </a:solidFill>
              <a:latin typeface="CIDFont+F2"/>
            </a:endParaRPr>
          </a:p>
          <a:p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Artificially inflates food prices. In the presence of international trade, higher farm prices in the</a:t>
            </a:r>
            <a:r>
              <a:rPr lang="pl-PL" sz="2000" b="0" i="0" u="none" strike="noStrike" baseline="0" dirty="0">
                <a:solidFill>
                  <a:srgbClr val="262922"/>
                </a:solidFill>
                <a:latin typeface="CIDFont+F2"/>
              </a:rPr>
              <a:t> </a:t>
            </a:r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EU are only possible if the volume of lower priced imports is restricted</a:t>
            </a:r>
            <a:r>
              <a:rPr lang="pl-PL" sz="2000" b="0" i="0" u="none" strike="noStrike" baseline="0" dirty="0">
                <a:solidFill>
                  <a:srgbClr val="262922"/>
                </a:solidFill>
                <a:latin typeface="CIDFont+F2"/>
              </a:rPr>
              <a:t>.</a:t>
            </a:r>
          </a:p>
          <a:p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Promotes a diet that is unhealthy</a:t>
            </a:r>
            <a:r>
              <a:rPr lang="pl-PL" sz="2000" dirty="0">
                <a:solidFill>
                  <a:srgbClr val="262922"/>
                </a:solidFill>
                <a:latin typeface="CIDFont+F2"/>
              </a:rPr>
              <a:t>.</a:t>
            </a:r>
          </a:p>
          <a:p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Provides too much support to larger farms at the expense of providing additional support to</a:t>
            </a:r>
            <a:r>
              <a:rPr lang="pl-PL" sz="2000" b="0" i="0" u="none" strike="noStrike" baseline="0" dirty="0">
                <a:solidFill>
                  <a:srgbClr val="262922"/>
                </a:solidFill>
                <a:latin typeface="CIDFont+F2"/>
              </a:rPr>
              <a:t> </a:t>
            </a:r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smaller farms.</a:t>
            </a:r>
            <a:endParaRPr lang="pl-PL" sz="2000" b="0" i="0" u="none" strike="noStrike" baseline="0" dirty="0">
              <a:solidFill>
                <a:srgbClr val="262922"/>
              </a:solidFill>
              <a:latin typeface="CIDFont+F2"/>
            </a:endParaRPr>
          </a:p>
          <a:p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Exacerbates a range of environmental concerns relating to agriculture.</a:t>
            </a:r>
            <a:endParaRPr lang="pl-PL" sz="2000" b="0" i="0" u="none" strike="noStrike" baseline="0" dirty="0">
              <a:solidFill>
                <a:srgbClr val="262922"/>
              </a:solidFill>
              <a:latin typeface="CIDFont+F2"/>
            </a:endParaRPr>
          </a:p>
          <a:p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Hinders a more equitable distribution of the EU budget. This is because a large share of the</a:t>
            </a:r>
            <a:r>
              <a:rPr lang="pl-PL" sz="2000" b="0" i="0" u="none" strike="noStrike" baseline="0" dirty="0">
                <a:solidFill>
                  <a:srgbClr val="262922"/>
                </a:solidFill>
                <a:latin typeface="CIDFont+F2"/>
              </a:rPr>
              <a:t> </a:t>
            </a:r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overall EU budget is spent on agriculture, while the size of the agricultural sector within the</a:t>
            </a:r>
            <a:r>
              <a:rPr lang="pl-PL" sz="2000" b="0" i="0" u="none" strike="noStrike" baseline="0" dirty="0">
                <a:solidFill>
                  <a:srgbClr val="262922"/>
                </a:solidFill>
                <a:latin typeface="CIDFont+F2"/>
              </a:rPr>
              <a:t> </a:t>
            </a:r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economies of the MS’ is not uniform.</a:t>
            </a:r>
            <a:endParaRPr lang="pl-PL" sz="2000" b="0" i="0" u="none" strike="noStrike" baseline="0" dirty="0">
              <a:solidFill>
                <a:srgbClr val="262922"/>
              </a:solidFill>
              <a:latin typeface="CIDFont+F2"/>
            </a:endParaRPr>
          </a:p>
          <a:p>
            <a:r>
              <a:rPr lang="en-US" sz="2000" b="0" i="0" u="none" strike="noStrike" baseline="0" dirty="0">
                <a:solidFill>
                  <a:srgbClr val="262922"/>
                </a:solidFill>
                <a:latin typeface="CIDFont+F2"/>
              </a:rPr>
              <a:t>Does not well reflect the UN SDGs.</a:t>
            </a:r>
            <a:endParaRPr lang="pl-PL" sz="2000" b="0" i="0" u="none" strike="noStrike" baseline="0" dirty="0">
              <a:solidFill>
                <a:srgbClr val="262922"/>
              </a:solidFill>
              <a:latin typeface="CIDFont+F2"/>
            </a:endParaRPr>
          </a:p>
          <a:p>
            <a:endParaRPr lang="pl-P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B8DEB6-9658-5418-2DAD-57824783D5A2}"/>
              </a:ext>
            </a:extLst>
          </p:cNvPr>
          <p:cNvSpPr txBox="1"/>
          <p:nvPr/>
        </p:nvSpPr>
        <p:spPr>
          <a:xfrm>
            <a:off x="3478602" y="6176963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Source: MEF4CAP_Deliverable D1.1 </a:t>
            </a:r>
            <a:r>
              <a:rPr lang="pl-PL" dirty="0" err="1"/>
              <a:t>Evolution</a:t>
            </a:r>
            <a:r>
              <a:rPr lang="pl-PL" dirty="0"/>
              <a:t> CAP</a:t>
            </a:r>
          </a:p>
        </p:txBody>
      </p:sp>
    </p:spTree>
    <p:extLst>
      <p:ext uri="{BB962C8B-B14F-4D97-AF65-F5344CB8AC3E}">
        <p14:creationId xmlns:p14="http://schemas.microsoft.com/office/powerpoint/2010/main" val="4060504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A493C9-40BF-EAC3-AA5A-DE516D805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Q &amp; 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6A8683C-56B3-67FA-B8E8-AC20A6ECC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steps </a:t>
            </a:r>
          </a:p>
          <a:p>
            <a:r>
              <a:rPr lang="en-US" dirty="0"/>
              <a:t>Survey on </a:t>
            </a:r>
            <a:r>
              <a:rPr lang="pl-PL" dirty="0"/>
              <a:t>the </a:t>
            </a:r>
            <a:r>
              <a:rPr lang="en-US" dirty="0"/>
              <a:t>most interesting topics to be addressed</a:t>
            </a:r>
            <a:endParaRPr lang="pl-PL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094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D52F5E-53B3-79F5-3E27-CB941FC80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Agenda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310A017-873F-0898-E3C1-C2A8D9220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573" y="1506448"/>
            <a:ext cx="10910977" cy="4506164"/>
          </a:xfrm>
        </p:spPr>
        <p:txBody>
          <a:bodyPr>
            <a:normAutofit fontScale="85000" lnSpcReduction="20000"/>
          </a:bodyPr>
          <a:lstStyle/>
          <a:p>
            <a:r>
              <a:rPr lang="en-AU" sz="3600" dirty="0"/>
              <a:t>Opening Remarks</a:t>
            </a:r>
          </a:p>
          <a:p>
            <a:r>
              <a:rPr lang="en-AU" sz="3600" dirty="0"/>
              <a:t>Brief Overview of the Current State of the Project Implementation</a:t>
            </a:r>
          </a:p>
          <a:p>
            <a:r>
              <a:rPr lang="en-AU" sz="3600" dirty="0"/>
              <a:t>The CAP Background and Origin</a:t>
            </a:r>
          </a:p>
          <a:p>
            <a:r>
              <a:rPr lang="en-AU" sz="3600" dirty="0"/>
              <a:t>Major Reforms of the CAP</a:t>
            </a:r>
          </a:p>
          <a:p>
            <a:r>
              <a:rPr lang="en-AU" sz="3600" dirty="0"/>
              <a:t>Financial Dimension of The Cap </a:t>
            </a:r>
          </a:p>
          <a:p>
            <a:r>
              <a:rPr lang="en-AU" sz="3600" dirty="0"/>
              <a:t>CAP Support Evolution</a:t>
            </a:r>
          </a:p>
          <a:p>
            <a:r>
              <a:rPr lang="en-AU" sz="3600" dirty="0"/>
              <a:t>Team Research Goals and Objectives  </a:t>
            </a:r>
          </a:p>
          <a:p>
            <a:r>
              <a:rPr lang="en-AU" sz="3600" dirty="0"/>
              <a:t>Q&amp;A</a:t>
            </a:r>
          </a:p>
          <a:p>
            <a:r>
              <a:rPr lang="en-AU" sz="3600" dirty="0"/>
              <a:t>Closing Remarks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014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D52F5E-53B3-79F5-3E27-CB941FC80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Current State of the Project Implementation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310A017-873F-0898-E3C1-C2A8D9220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Matching contribution activities including efforts to raise additional funding</a:t>
            </a:r>
          </a:p>
          <a:p>
            <a:r>
              <a:rPr lang="en-US" dirty="0"/>
              <a:t>Information on the Project complementary actions and developments to reinforce its research component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Participation in a panel discussion on </a:t>
            </a:r>
            <a:r>
              <a:rPr lang="en-US" b="1" i="1" dirty="0">
                <a:highlight>
                  <a:srgbClr val="FFFF00"/>
                </a:highlight>
              </a:rPr>
              <a:t>Implications of the Potential Ukraine’s EU Membership for the Polish Agri-food Sector</a:t>
            </a:r>
            <a:r>
              <a:rPr lang="en-US" b="1" i="1" dirty="0"/>
              <a:t> </a:t>
            </a:r>
            <a:r>
              <a:rPr lang="en-US" dirty="0"/>
              <a:t>(May 14, 2024);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IAAE, Organized Symposium on </a:t>
            </a:r>
            <a:r>
              <a:rPr lang="en-US" b="1" i="1" dirty="0">
                <a:highlight>
                  <a:srgbClr val="FFFF00"/>
                </a:highlight>
              </a:rPr>
              <a:t>Consequences of the Russian Invasion of Ukrainian for the World Agricultural Markets and the EU Food System: Current State and the Future Implications in the Context of Potential Accession of Ukraine to the EU</a:t>
            </a:r>
            <a:r>
              <a:rPr lang="en-US" i="1" dirty="0"/>
              <a:t>; </a:t>
            </a:r>
            <a:r>
              <a:rPr lang="en-US" dirty="0"/>
              <a:t>Szczepan Figiel, Zbigniew Floriańczyk (Institute of Agricultural and Food Economics – National Research Institute); </a:t>
            </a:r>
            <a:r>
              <a:rPr lang="en-US" dirty="0" err="1"/>
              <a:t>Paweł</a:t>
            </a:r>
            <a:r>
              <a:rPr lang="en-US" dirty="0"/>
              <a:t> </a:t>
            </a:r>
            <a:r>
              <a:rPr lang="en-US" dirty="0" err="1"/>
              <a:t>Chmieliński</a:t>
            </a:r>
            <a:r>
              <a:rPr lang="en-US" dirty="0"/>
              <a:t>, Barbara Wieliczko (Institute of Rural and Agricultural Development, Polish Academy of Sciences); Taras </a:t>
            </a:r>
            <a:r>
              <a:rPr lang="en-US" dirty="0" err="1"/>
              <a:t>Gagalyuk</a:t>
            </a:r>
            <a:r>
              <a:rPr lang="en-US" dirty="0"/>
              <a:t> (Leibniz Institute of Agricultural Development in Transition Economies (IAMO), Germany); and </a:t>
            </a:r>
            <a:r>
              <a:rPr lang="en-US" dirty="0" err="1"/>
              <a:t>Hrabrin</a:t>
            </a:r>
            <a:r>
              <a:rPr lang="en-US" dirty="0"/>
              <a:t> </a:t>
            </a:r>
            <a:r>
              <a:rPr lang="en-US" dirty="0" err="1"/>
              <a:t>Bachev</a:t>
            </a:r>
            <a:r>
              <a:rPr lang="en-US" dirty="0"/>
              <a:t> (Institute of Agricultural Economics-Sofia, Bulgaria);</a:t>
            </a:r>
            <a:r>
              <a:rPr lang="en-US" b="1" dirty="0"/>
              <a:t> 32 ICAE, New Delhi August 7, 2024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Paper proposal entitled </a:t>
            </a:r>
            <a:r>
              <a:rPr lang="en-US" b="1" i="1" dirty="0">
                <a:highlight>
                  <a:srgbClr val="FFFF00"/>
                </a:highlight>
              </a:rPr>
              <a:t>Harvesting Synergy: Alignment of Ukrainian and the EU's Agricultural Policies</a:t>
            </a:r>
            <a:r>
              <a:rPr lang="en-US" b="1" i="1" dirty="0"/>
              <a:t> </a:t>
            </a:r>
            <a:r>
              <a:rPr lang="en-US" dirty="0"/>
              <a:t>prepared for 189th Seminar of the European Association of Agricultural Economists (EAAE)on EU enlargement by (post-)war Ukraine: Implications for the Agri-Food Markets, Warsaw University of Life Sciences - SGGW, Poland, September 18-20, 2024</a:t>
            </a:r>
          </a:p>
        </p:txBody>
      </p:sp>
    </p:spTree>
    <p:extLst>
      <p:ext uri="{BB962C8B-B14F-4D97-AF65-F5344CB8AC3E}">
        <p14:creationId xmlns:p14="http://schemas.microsoft.com/office/powerpoint/2010/main" val="1698008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35117E-00E6-DF78-155C-0B8356DF4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The CAP Background and Origin</a:t>
            </a:r>
            <a:endParaRPr lang="pl-PL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5FA896B-0C4E-212D-A0D8-DA85FA860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Initiated after World War II as part of the Treaty of Rome signed in 1958. </a:t>
            </a:r>
          </a:p>
          <a:p>
            <a:r>
              <a:rPr lang="en-US" dirty="0"/>
              <a:t>General purpose: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post-war shortages and intention to explore ways to become self-sufficient in food and agricultural production at the regional level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establishing guaranteed markets as well as a fair price for agricultural producers  </a:t>
            </a:r>
          </a:p>
          <a:p>
            <a:r>
              <a:rPr lang="en-US" dirty="0"/>
              <a:t>The CAP went into effect in 1963 with four basic principles: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 unified market for the free movement of agricultural products in the European Union covered by community preference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Financial solidarity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Community preference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Parity and productivity</a:t>
            </a:r>
          </a:p>
        </p:txBody>
      </p:sp>
    </p:spTree>
    <p:extLst>
      <p:ext uri="{BB962C8B-B14F-4D97-AF65-F5344CB8AC3E}">
        <p14:creationId xmlns:p14="http://schemas.microsoft.com/office/powerpoint/2010/main" val="3226942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0D45C2-1C29-21EE-01F1-E4992754A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Major Reforms of the CAP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95C77E7-A97C-9736-EFF4-3DCD8CCA6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1992 Mac </a:t>
            </a:r>
            <a:r>
              <a:rPr lang="en-US" dirty="0" err="1"/>
              <a:t>Sharry</a:t>
            </a:r>
            <a:r>
              <a:rPr lang="pl-PL" dirty="0"/>
              <a:t> </a:t>
            </a:r>
            <a:r>
              <a:rPr lang="en-US" dirty="0"/>
              <a:t>reform: the great turning point</a:t>
            </a:r>
            <a:endParaRPr lang="pl-PL" dirty="0"/>
          </a:p>
          <a:p>
            <a:r>
              <a:rPr lang="en-US" dirty="0"/>
              <a:t>Agenda 2000: a new stage to build on the 1992 reform</a:t>
            </a:r>
            <a:endParaRPr lang="pl-PL" dirty="0"/>
          </a:p>
          <a:p>
            <a:r>
              <a:rPr lang="en-US" dirty="0"/>
              <a:t>The June 2003 reform: towards a CAP based on decoupled aid</a:t>
            </a:r>
            <a:endParaRPr lang="pl-PL" dirty="0"/>
          </a:p>
          <a:p>
            <a:r>
              <a:rPr lang="en-US" dirty="0"/>
              <a:t>The 2009 ‘Health Check’: consolidation of the 2003 reform framework.</a:t>
            </a:r>
            <a:endParaRPr lang="pl-PL" dirty="0"/>
          </a:p>
          <a:p>
            <a:r>
              <a:rPr lang="en-US" dirty="0"/>
              <a:t>The 2013 reform: a more global and integrated approach</a:t>
            </a:r>
            <a:endParaRPr lang="pl-PL" dirty="0"/>
          </a:p>
          <a:p>
            <a:r>
              <a:rPr lang="en-US" dirty="0"/>
              <a:t>The post-2020 reform: ‘green orientation’ and strong emphasis on results and performance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61477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A493C9-40BF-EAC3-AA5A-DE516D805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/>
              <a:t>Changes in the Level and Share (%) of Expenditures</a:t>
            </a:r>
            <a:br>
              <a:rPr lang="pl-PL" sz="4000" b="1" dirty="0"/>
            </a:br>
            <a:r>
              <a:rPr lang="en-US" sz="4000" b="1" dirty="0"/>
              <a:t>on Agriculture in the Total EU Budget in 1961-2016</a:t>
            </a:r>
            <a:endParaRPr lang="pl-PL" b="1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E15754D-46CA-EB86-2F4E-66DA7075F2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1800000"/>
            <a:ext cx="593112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9948A852-66C1-B435-7203-BD2676FF99F9}"/>
              </a:ext>
            </a:extLst>
          </p:cNvPr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000" y="1800000"/>
            <a:ext cx="5932800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4AA5D9E9-AFEF-D500-3CAE-6DA5A84761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25968"/>
              </p:ext>
            </p:extLst>
          </p:nvPr>
        </p:nvGraphicFramePr>
        <p:xfrm>
          <a:off x="3201724" y="5753987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1961-65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Level (bill. </a:t>
                      </a:r>
                      <a:r>
                        <a:rPr lang="en-US" baseline="0" dirty="0"/>
                        <a:t>euros)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57.41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Share (%)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42.1%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976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A493C9-40BF-EAC3-AA5A-DE516D805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Evolution of Main Policy Areas in the EU Long Term Budgets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56F0D58-76CE-6830-CD70-B75E437F84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914" y="1800000"/>
            <a:ext cx="5538172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7CCA1309-708D-3DD5-DB3F-B811E606E213}"/>
              </a:ext>
            </a:extLst>
          </p:cNvPr>
          <p:cNvSpPr txBox="1"/>
          <p:nvPr/>
        </p:nvSpPr>
        <p:spPr>
          <a:xfrm>
            <a:off x="1416000" y="6119999"/>
            <a:ext cx="936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/>
              <a:t>2007</a:t>
            </a:r>
            <a:r>
              <a:rPr lang="en-US" sz="1400" b="1" dirty="0"/>
              <a:t> –</a:t>
            </a:r>
            <a:r>
              <a:rPr lang="pl-PL" sz="1400" b="1" dirty="0"/>
              <a:t> </a:t>
            </a:r>
            <a:r>
              <a:rPr lang="en-US" sz="1400" b="1" dirty="0"/>
              <a:t>agriculture was included in a broader category called "PRESERVATION AND MANAGEMENT OF NATURAL RESOURCES"</a:t>
            </a:r>
          </a:p>
          <a:p>
            <a:r>
              <a:rPr lang="pl-PL" sz="1400" b="1" dirty="0"/>
              <a:t>2014 – </a:t>
            </a:r>
            <a:r>
              <a:rPr lang="en-US" sz="1400" b="1" dirty="0"/>
              <a:t>agriculture was included in a broader category called "SUSTAINABLE GROWTH: NATURAL RESOURCES"</a:t>
            </a:r>
          </a:p>
        </p:txBody>
      </p:sp>
    </p:spTree>
    <p:extLst>
      <p:ext uri="{BB962C8B-B14F-4D97-AF65-F5344CB8AC3E}">
        <p14:creationId xmlns:p14="http://schemas.microsoft.com/office/powerpoint/2010/main" val="3946401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A493C9-40BF-EAC3-AA5A-DE516D805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	</a:t>
            </a:r>
            <a:r>
              <a:rPr lang="en-GB" b="1" dirty="0"/>
              <a:t>CAP sup</a:t>
            </a:r>
            <a:r>
              <a:rPr lang="pl-PL" b="1" dirty="0"/>
              <a:t>p</a:t>
            </a:r>
            <a:r>
              <a:rPr lang="en-GB" b="1" dirty="0"/>
              <a:t>ort evolution: from agriculture products to public goods </a:t>
            </a:r>
            <a:r>
              <a:rPr lang="pl-PL" b="1" dirty="0"/>
              <a:t>(I)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6A8683C-56B3-67FA-B8E8-AC20A6ECC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(1957-1968) To meet food needs in post-war Europe: agricultural subsidies, guaranteed prices, support of agrarian transformation</a:t>
            </a:r>
          </a:p>
          <a:p>
            <a:r>
              <a:rPr lang="en-GB" dirty="0"/>
              <a:t>(1968-1975) Imbalance between the supply of agricultural commodities and demand, an increase in budget spending, deepening of the disparity of income</a:t>
            </a:r>
            <a:r>
              <a:rPr lang="pl-PL" dirty="0"/>
              <a:t>,</a:t>
            </a:r>
            <a:r>
              <a:rPr lang="en-GB" dirty="0"/>
              <a:t> frozen</a:t>
            </a:r>
            <a:r>
              <a:rPr lang="pl-PL" dirty="0"/>
              <a:t> </a:t>
            </a:r>
            <a:r>
              <a:rPr lang="en-GB" dirty="0"/>
              <a:t>agrarian structure: price-income sup</a:t>
            </a:r>
            <a:r>
              <a:rPr lang="pl-PL" dirty="0"/>
              <a:t>p</a:t>
            </a:r>
            <a:r>
              <a:rPr lang="en-GB" dirty="0"/>
              <a:t>ort instruments</a:t>
            </a:r>
          </a:p>
          <a:p>
            <a:r>
              <a:rPr lang="en-GB" dirty="0"/>
              <a:t>(1980s – 1992) Modernisation of farms and increase of scale of production: assistance in land reclamation programs,  sup</a:t>
            </a:r>
            <a:r>
              <a:rPr lang="pl-PL" dirty="0"/>
              <a:t>p</a:t>
            </a:r>
            <a:r>
              <a:rPr lang="en-GB" dirty="0"/>
              <a:t>ort for professional education, sup</a:t>
            </a:r>
            <a:r>
              <a:rPr lang="pl-PL" dirty="0"/>
              <a:t>p</a:t>
            </a:r>
            <a:r>
              <a:rPr lang="en-GB" dirty="0"/>
              <a:t>ort for liquidation of the farm in unfavourable for agriculture production areas.      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6898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A493C9-40BF-EAC3-AA5A-DE516D805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	</a:t>
            </a:r>
            <a:r>
              <a:rPr lang="en-GB" b="1" dirty="0"/>
              <a:t>CAP sup</a:t>
            </a:r>
            <a:r>
              <a:rPr lang="pl-PL" b="1" dirty="0"/>
              <a:t>p</a:t>
            </a:r>
            <a:r>
              <a:rPr lang="en-GB" b="1" dirty="0"/>
              <a:t>ort evolution: from agriculture products to public goods </a:t>
            </a:r>
            <a:r>
              <a:rPr lang="pl-PL" b="1" dirty="0"/>
              <a:t>(II)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6A8683C-56B3-67FA-B8E8-AC20A6ECC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(1993-2000) Multifunctionality of agriculture, preservation of the natural environment, rural landscape and strengthening the agricultural model based on the dominance of strong family farms: elimination of export subsidies and redirection of the direct payments to support public goods </a:t>
            </a:r>
          </a:p>
          <a:p>
            <a:r>
              <a:rPr lang="en-GB" dirty="0"/>
              <a:t>(2001-2007) Increasing competitiveness in the domestic and foreign markets, food safety and quality, stabilizing agricultural income, integrating the goals of conservation environment, and the creation of alternative (non-agricultural) sources of income and employment: support integrated with pro-environment practices and for rural development, further decoupling of direct payments </a:t>
            </a:r>
          </a:p>
          <a:p>
            <a:r>
              <a:rPr lang="en-GB" dirty="0"/>
              <a:t>(2007 – ) Acceleration of structural transformation, further greening of agriculture and higher flexibility in policy implementation:  support to green methods of production and possibility to sup</a:t>
            </a:r>
            <a:r>
              <a:rPr lang="pl-PL" dirty="0"/>
              <a:t>p</a:t>
            </a:r>
            <a:r>
              <a:rPr lang="en-GB" dirty="0"/>
              <a:t>ort specific sectors of production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8716080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1192</TotalTime>
  <Words>974</Words>
  <Application>Microsoft Macintosh PowerPoint</Application>
  <PresentationFormat>Widescreen</PresentationFormat>
  <Paragraphs>71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Calibri Light</vt:lpstr>
      <vt:lpstr>CIDFont+F2</vt:lpstr>
      <vt:lpstr>Wingdings</vt:lpstr>
      <vt:lpstr>Motyw pakietu Office</vt:lpstr>
      <vt:lpstr>1_Projekt niestandardowy</vt:lpstr>
      <vt:lpstr>Projekt niestandardowy</vt:lpstr>
      <vt:lpstr>The EU’s Common Agricultural Policy Conceptual Foundation: Background and Evolution</vt:lpstr>
      <vt:lpstr>Agenda</vt:lpstr>
      <vt:lpstr>Current State of the Project Implementation</vt:lpstr>
      <vt:lpstr>The CAP Background and Origin</vt:lpstr>
      <vt:lpstr>Major Reforms of the CAP</vt:lpstr>
      <vt:lpstr>Changes in the Level and Share (%) of Expenditures on Agriculture in the Total EU Budget in 1961-2016</vt:lpstr>
      <vt:lpstr>Evolution of Main Policy Areas in the EU Long Term Budgets</vt:lpstr>
      <vt:lpstr> CAP support evolution: from agriculture products to public goods (I)</vt:lpstr>
      <vt:lpstr> CAP support evolution: from agriculture products to public goods (II)</vt:lpstr>
      <vt:lpstr>Critics that drives CAP development</vt:lpstr>
      <vt:lpstr>Q &amp; 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Tytuł:</dc:title>
  <dc:creator>Joanna Górska</dc:creator>
  <cp:lastModifiedBy>Mickey Mullay</cp:lastModifiedBy>
  <cp:revision>29</cp:revision>
  <cp:lastPrinted>2022-11-24T11:46:00Z</cp:lastPrinted>
  <dcterms:created xsi:type="dcterms:W3CDTF">2022-08-19T07:03:47Z</dcterms:created>
  <dcterms:modified xsi:type="dcterms:W3CDTF">2024-07-12T10:41:32Z</dcterms:modified>
</cp:coreProperties>
</file>